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</p:sldMasterIdLst>
  <p:sldIdLst>
    <p:sldId id="265" r:id="rId2"/>
    <p:sldId id="285" r:id="rId3"/>
    <p:sldId id="288" r:id="rId4"/>
    <p:sldId id="284" r:id="rId5"/>
    <p:sldId id="289" r:id="rId6"/>
    <p:sldId id="281" r:id="rId7"/>
    <p:sldId id="283" r:id="rId8"/>
    <p:sldId id="276" r:id="rId9"/>
    <p:sldId id="266" r:id="rId10"/>
    <p:sldId id="279" r:id="rId11"/>
    <p:sldId id="287" r:id="rId12"/>
    <p:sldId id="267" r:id="rId13"/>
    <p:sldId id="280" r:id="rId14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4F719C-9B0B-47FF-93D4-1D8F70B1B838}" v="7" dt="2026-02-18T16:09:13.8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59" d="100"/>
          <a:sy n="59" d="100"/>
        </p:scale>
        <p:origin x="9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es, Martha" userId="c1ef9956-95f6-4414-9056-ab693c79c9f1" providerId="ADAL" clId="{794F719C-9B0B-47FF-93D4-1D8F70B1B838}"/>
    <pc:docChg chg="undo custSel addSld delSld modSld sldOrd">
      <pc:chgData name="Sales, Martha" userId="c1ef9956-95f6-4414-9056-ab693c79c9f1" providerId="ADAL" clId="{794F719C-9B0B-47FF-93D4-1D8F70B1B838}" dt="2026-02-19T16:19:32.483" v="158" actId="20577"/>
      <pc:docMkLst>
        <pc:docMk/>
      </pc:docMkLst>
      <pc:sldChg chg="modSp mod">
        <pc:chgData name="Sales, Martha" userId="c1ef9956-95f6-4414-9056-ab693c79c9f1" providerId="ADAL" clId="{794F719C-9B0B-47FF-93D4-1D8F70B1B838}" dt="2026-02-19T16:19:32.483" v="158" actId="20577"/>
        <pc:sldMkLst>
          <pc:docMk/>
          <pc:sldMk cId="941679133" sldId="265"/>
        </pc:sldMkLst>
        <pc:spChg chg="mod">
          <ac:chgData name="Sales, Martha" userId="c1ef9956-95f6-4414-9056-ab693c79c9f1" providerId="ADAL" clId="{794F719C-9B0B-47FF-93D4-1D8F70B1B838}" dt="2026-02-19T16:19:32.483" v="158" actId="20577"/>
          <ac:spMkLst>
            <pc:docMk/>
            <pc:sldMk cId="941679133" sldId="265"/>
            <ac:spMk id="2" creationId="{ABFF271D-2FC7-2467-C948-3D660C67AAFF}"/>
          </ac:spMkLst>
        </pc:spChg>
      </pc:sldChg>
      <pc:sldChg chg="ord">
        <pc:chgData name="Sales, Martha" userId="c1ef9956-95f6-4414-9056-ab693c79c9f1" providerId="ADAL" clId="{794F719C-9B0B-47FF-93D4-1D8F70B1B838}" dt="2026-02-18T16:30:26.778" v="154"/>
        <pc:sldMkLst>
          <pc:docMk/>
          <pc:sldMk cId="3232928208" sldId="279"/>
        </pc:sldMkLst>
      </pc:sldChg>
      <pc:sldChg chg="del">
        <pc:chgData name="Sales, Martha" userId="c1ef9956-95f6-4414-9056-ab693c79c9f1" providerId="ADAL" clId="{794F719C-9B0B-47FF-93D4-1D8F70B1B838}" dt="2026-02-18T16:21:27.497" v="148" actId="2696"/>
        <pc:sldMkLst>
          <pc:docMk/>
          <pc:sldMk cId="895711309" sldId="286"/>
        </pc:sldMkLst>
      </pc:sldChg>
      <pc:sldChg chg="ord">
        <pc:chgData name="Sales, Martha" userId="c1ef9956-95f6-4414-9056-ab693c79c9f1" providerId="ADAL" clId="{794F719C-9B0B-47FF-93D4-1D8F70B1B838}" dt="2026-02-18T16:21:45.703" v="150"/>
        <pc:sldMkLst>
          <pc:docMk/>
          <pc:sldMk cId="4029540373" sldId="287"/>
        </pc:sldMkLst>
      </pc:sldChg>
      <pc:sldChg chg="modSp mod">
        <pc:chgData name="Sales, Martha" userId="c1ef9956-95f6-4414-9056-ab693c79c9f1" providerId="ADAL" clId="{794F719C-9B0B-47FF-93D4-1D8F70B1B838}" dt="2026-02-18T15:50:45.213" v="5" actId="20577"/>
        <pc:sldMkLst>
          <pc:docMk/>
          <pc:sldMk cId="1485725419" sldId="288"/>
        </pc:sldMkLst>
        <pc:spChg chg="mod">
          <ac:chgData name="Sales, Martha" userId="c1ef9956-95f6-4414-9056-ab693c79c9f1" providerId="ADAL" clId="{794F719C-9B0B-47FF-93D4-1D8F70B1B838}" dt="2026-02-18T15:50:45.213" v="5" actId="20577"/>
          <ac:spMkLst>
            <pc:docMk/>
            <pc:sldMk cId="1485725419" sldId="288"/>
            <ac:spMk id="3" creationId="{6E607D95-D426-32AD-3874-FC4F51586C97}"/>
          </ac:spMkLst>
        </pc:spChg>
      </pc:sldChg>
      <pc:sldChg chg="modSp new mod">
        <pc:chgData name="Sales, Martha" userId="c1ef9956-95f6-4414-9056-ab693c79c9f1" providerId="ADAL" clId="{794F719C-9B0B-47FF-93D4-1D8F70B1B838}" dt="2026-02-18T16:12:03.023" v="147" actId="122"/>
        <pc:sldMkLst>
          <pc:docMk/>
          <pc:sldMk cId="1667904765" sldId="289"/>
        </pc:sldMkLst>
        <pc:spChg chg="mod">
          <ac:chgData name="Sales, Martha" userId="c1ef9956-95f6-4414-9056-ab693c79c9f1" providerId="ADAL" clId="{794F719C-9B0B-47FF-93D4-1D8F70B1B838}" dt="2026-02-18T15:51:29.121" v="36" actId="122"/>
          <ac:spMkLst>
            <pc:docMk/>
            <pc:sldMk cId="1667904765" sldId="289"/>
            <ac:spMk id="2" creationId="{2ABCA8D6-D1F9-32DA-CC84-11E80F4F9A2B}"/>
          </ac:spMkLst>
        </pc:spChg>
        <pc:spChg chg="mod">
          <ac:chgData name="Sales, Martha" userId="c1ef9956-95f6-4414-9056-ab693c79c9f1" providerId="ADAL" clId="{794F719C-9B0B-47FF-93D4-1D8F70B1B838}" dt="2026-02-18T16:12:03.023" v="147" actId="122"/>
          <ac:spMkLst>
            <pc:docMk/>
            <pc:sldMk cId="1667904765" sldId="289"/>
            <ac:spMk id="3" creationId="{080B7828-CA92-19C8-424B-9B7020E93D1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54C3-A5E5-43C4-BCB7-8FE7069E1AD3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B8B5-0598-4114-B23A-C2ABBDF74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084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54C3-A5E5-43C4-BCB7-8FE7069E1AD3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B8B5-0598-4114-B23A-C2ABBDF74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492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54C3-A5E5-43C4-BCB7-8FE7069E1AD3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B8B5-0598-4114-B23A-C2ABBDF74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584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54C3-A5E5-43C4-BCB7-8FE7069E1AD3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B8B5-0598-4114-B23A-C2ABBDF74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31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54C3-A5E5-43C4-BCB7-8FE7069E1AD3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B8B5-0598-4114-B23A-C2ABBDF74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713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54C3-A5E5-43C4-BCB7-8FE7069E1AD3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B8B5-0598-4114-B23A-C2ABBDF74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680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54C3-A5E5-43C4-BCB7-8FE7069E1AD3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B8B5-0598-4114-B23A-C2ABBDF74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906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54C3-A5E5-43C4-BCB7-8FE7069E1AD3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B8B5-0598-4114-B23A-C2ABBDF74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634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54C3-A5E5-43C4-BCB7-8FE7069E1AD3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B8B5-0598-4114-B23A-C2ABBDF74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192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54C3-A5E5-43C4-BCB7-8FE7069E1AD3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B8B5-0598-4114-B23A-C2ABBDF74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140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54C3-A5E5-43C4-BCB7-8FE7069E1AD3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B8B5-0598-4114-B23A-C2ABBDF74826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40806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54C3-A5E5-43C4-BCB7-8FE7069E1AD3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B8B5-0598-4114-B23A-C2ABBDF74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60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54C3-A5E5-43C4-BCB7-8FE7069E1AD3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B8B5-0598-4114-B23A-C2ABBDF74826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225815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54C3-A5E5-43C4-BCB7-8FE7069E1AD3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B8B5-0598-4114-B23A-C2ABBDF74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13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54C3-A5E5-43C4-BCB7-8FE7069E1AD3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B8B5-0598-4114-B23A-C2ABBDF74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402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54C3-A5E5-43C4-BCB7-8FE7069E1AD3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B8B5-0598-4114-B23A-C2ABBDF74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154C3-A5E5-43C4-BCB7-8FE7069E1AD3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02DB8B5-0598-4114-B23A-C2ABBDF74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478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r.inspiredpencil.com/pictures-2023/african-warrior-woman-art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Baby+Boomers&amp;rlz=1C1GCEA_enUS1180US1181&amp;sca_esv=306f65148aa8d237&amp;biw=1280&amp;bih=551&amp;sxsrf=ANbL-n66qwFgKJrv7QoLfgoytXAhmyJHQg%3A1771429099308&amp;ei=69yVaYCLErjEp84P9omRyAo&amp;ved=2ahUKEwjWi9ffteOSAxUwN94AHWZ-KUgQgK4QegQIAxAL&amp;uact=5&amp;oq=Geneation+ages+break+down&amp;gs_lp=Egxnd3Mtd2l6LXNlcnAiGUdlbmVhdGlvbiBhZ2VzIGJyZWFrIGRvd24yCBAAGBYYChgeMgYQABgWGB4yCxAAGIAEGIYDGIoFMgsQABiABBiGAxiKBTILEAAYgAQYhgMYigUyBRAAGO8FSNqCAVCYCljcgAFwBngAkAEFmAHSDaAB-n-qAQ0zLTUuMTQuMTEuOC0xuAEDyAEA-AEBmAIeoAKYXKgCFMICChAAGLADGNYEGEfCAgcQIxgnGOoCwgINEC4YxwEYJxjqAhivAcICChAjGPAFGCcY6gLCAgcQLhgnGOoCwgIXEAAYgAQYkQIYtAIY5wYYigUY6gLYAQHCAhAQABgDGLQCGOoCGI8B2AEBwgIKECMYgAQYJxiKBcICEBAuGIAEGMcBGCcYigUYrwHCAgsQABiABBiRAhiKBcICDhAuGIAEGLEDGNEDGMcBwgIIEAAYgAQYsQPCAgUQABiABMICERAuGIAEGLEDGNEDGIMBGMcBwgILEC4YgAQY0QMYxwHCAgQQIxgnwgIKEAAYgAQYQxiKBcICEBAAGIAEGLEDGEMYgwEYigXCAhYQLhiABBixAxjRAxhDGIMBGMcBGIoFwgILEAAYgAQYsQMYgwHCAh0QLhiABBjHARiKBRivARiXBRjcBBjeBBjgBNgBAcICDBAAGIAEGLEDGAoYC8ICBxAAGIAEGArCAgkQABiABBgKGAvCAgwQLhiABBixAxgKGAvCAg4QABiABBiRAhixAxiKBcICBxAAGIAEGA3CAgYQABgNGB6YAwzxBabwxmWvTOnsiAYBkAYIugYGCAEQARgBkgcKNi4zLTUuMTguMaAH5qICsgcIMy01LjE4LjG4B-RbwgcIMC4zLjI1LjLIB4sBgAgA&amp;sclient=gws-wiz-serp&amp;mstk=AUtExfCrsrlERvuSBxH1o2dMZRS2ZcHaH2O6aubsG_Cmfg-ykyUOjOmVFpDee2PNRUGuEzNLAnmUCn1GS2FJ9iYJi6-QfGAdIK0WutJchFaukKpQw272rt2I6Uvjb3IOYat33SPeuUFHzyeZGGbx9SKXS1EeBK0JfUvxnM_4J6UUeEnmn1U&amp;csui=3" TargetMode="External"/><Relationship Id="rId7" Type="http://schemas.openxmlformats.org/officeDocument/2006/relationships/hyperlink" Target="https://www.google.com/search?q=Generation+Alpha&amp;rlz=1C1GCEA_enUS1180US1181&amp;sca_esv=306f65148aa8d237&amp;biw=1280&amp;bih=551&amp;sxsrf=ANbL-n66qwFgKJrv7QoLfgoytXAhmyJHQg%3A1771429099308&amp;ei=69yVaYCLErjEp84P9omRyAo&amp;ved=2ahUKEwjWi9ffteOSAxUwN94AHWZ-KUgQgK4QegQIAxAD&amp;uact=5&amp;oq=Geneation+ages+break+down&amp;gs_lp=Egxnd3Mtd2l6LXNlcnAiGUdlbmVhdGlvbiBhZ2VzIGJyZWFrIGRvd24yCBAAGBYYChgeMgYQABgWGB4yCxAAGIAEGIYDGIoFMgsQABiABBiGAxiKBTILEAAYgAQYhgMYigUyBRAAGO8FSNqCAVCYCljcgAFwBngAkAEFmAHSDaAB-n-qAQ0zLTUuMTQuMTEuOC0xuAEDyAEA-AEBmAIeoAKYXKgCFMICChAAGLADGNYEGEfCAgcQIxgnGOoCwgINEC4YxwEYJxjqAhivAcICChAjGPAFGCcY6gLCAgcQLhgnGOoCwgIXEAAYgAQYkQIYtAIY5wYYigUY6gLYAQHCAhAQABgDGLQCGOoCGI8B2AEBwgIKECMYgAQYJxiKBcICEBAuGIAEGMcBGCcYigUYrwHCAgsQABiABBiRAhiKBcICDhAuGIAEGLEDGNEDGMcBwgIIEAAYgAQYsQPCAgUQABiABMICERAuGIAEGLEDGNEDGIMBGMcBwgILEC4YgAQY0QMYxwHCAgQQIxgnwgIKEAAYgAQYQxiKBcICEBAAGIAEGLEDGEMYgwEYigXCAhYQLhiABBixAxjRAxhDGIMBGMcBGIoFwgILEAAYgAQYsQMYgwHCAh0QLhiABBjHARiKBRivARiXBRjcBBjeBBjgBNgBAcICDBAAGIAEGLEDGAoYC8ICBxAAGIAEGArCAgkQABiABBgKGAvCAgwQLhiABBixAxgKGAvCAg4QABiABBiRAhixAxiKBcICBxAAGIAEGA3CAgYQABgNGB6YAwzxBabwxmWvTOnsiAYBkAYIugYGCAEQARgBkgcKNi4zLTUuMTguMaAH5qICsgcIMy01LjE4LjG4B-RbwgcIMC4zLjI1LjLIB4sBgAgA&amp;sclient=gws-wiz-serp&amp;mstk=AUtExfCrsrlERvuSBxH1o2dMZRS2ZcHaH2O6aubsG_Cmfg-ykyUOjOmVFpDee2PNRUGuEzNLAnmUCn1GS2FJ9iYJi6-QfGAdIK0WutJchFaukKpQw272rt2I6Uvjb3IOYat33SPeuUFHzyeZGGbx9SKXS1EeBK0JfUvxnM_4J6UUeEnmn1U&amp;csui=3" TargetMode="External"/><Relationship Id="rId2" Type="http://schemas.openxmlformats.org/officeDocument/2006/relationships/hyperlink" Target="https://www.google.com/search?q=The+Silent+Generation&amp;rlz=1C1GCEA_enUS1180US1181&amp;sca_esv=306f65148aa8d237&amp;biw=1280&amp;bih=551&amp;sxsrf=ANbL-n66qwFgKJrv7QoLfgoytXAhmyJHQg%3A1771429099308&amp;ei=69yVaYCLErjEp84P9omRyAo&amp;ved=2ahUKEwjWi9ffteOSAxUwN94AHWZ-KUgQgK4QegQIAxAN&amp;uact=5&amp;oq=Geneation+ages+break+down&amp;gs_lp=Egxnd3Mtd2l6LXNlcnAiGUdlbmVhdGlvbiBhZ2VzIGJyZWFrIGRvd24yCBAAGBYYChgeMgYQABgWGB4yCxAAGIAEGIYDGIoFMgsQABiABBiGAxiKBTILEAAYgAQYhgMYigUyBRAAGO8FSNqCAVCYCljcgAFwBngAkAEFmAHSDaAB-n-qAQ0zLTUuMTQuMTEuOC0xuAEDyAEA-AEBmAIeoAKYXKgCFMICChAAGLADGNYEGEfCAgcQIxgnGOoCwgINEC4YxwEYJxjqAhivAcICChAjGPAFGCcY6gLCAgcQLhgnGOoCwgIXEAAYgAQYkQIYtAIY5wYYigUY6gLYAQHCAhAQABgDGLQCGOoCGI8B2AEBwgIKECMYgAQYJxiKBcICEBAuGIAEGMcBGCcYigUYrwHCAgsQABiABBiRAhiKBcICDhAuGIAEGLEDGNEDGMcBwgIIEAAYgAQYsQPCAgUQABiABMICERAuGIAEGLEDGNEDGIMBGMcBwgILEC4YgAQY0QMYxwHCAgQQIxgnwgIKEAAYgAQYQxiKBcICEBAAGIAEGLEDGEMYgwEYigXCAhYQLhiABBixAxjRAxhDGIMBGMcBGIoFwgILEAAYgAQYsQMYgwHCAh0QLhiABBjHARiKBRivARiXBRjcBBjeBBjgBNgBAcICDBAAGIAEGLEDGAoYC8ICBxAAGIAEGArCAgkQABiABBgKGAvCAgwQLhiABBixAxgKGAvCAg4QABiABBiRAhixAxiKBcICBxAAGIAEGA3CAgYQABgNGB6YAwzxBabwxmWvTOnsiAYBkAYIugYGCAEQARgBkgcKNi4zLTUuMTguMaAH5qICsgcIMy01LjE4LjG4B-RbwgcIMC4zLjI1LjLIB4sBgAgA&amp;sclient=gws-wiz-serp&amp;mstk=AUtExfCrsrlERvuSBxH1o2dMZRS2ZcHaH2O6aubsG_Cmfg-ykyUOjOmVFpDee2PNRUGuEzNLAnmUCn1GS2FJ9iYJi6-QfGAdIK0WutJchFaukKpQw272rt2I6Uvjb3IOYat33SPeuUFHzyeZGGbx9SKXS1EeBK0JfUvxnM_4J6UUeEnmn1U&amp;csui=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search?q=Generation+Z&amp;rlz=1C1GCEA_enUS1180US1181&amp;sca_esv=306f65148aa8d237&amp;biw=1280&amp;bih=551&amp;sxsrf=ANbL-n66qwFgKJrv7QoLfgoytXAhmyJHQg%3A1771429099308&amp;ei=69yVaYCLErjEp84P9omRyAo&amp;ved=2ahUKEwjWi9ffteOSAxUwN94AHWZ-KUgQgK4QegQIAxAF&amp;uact=5&amp;oq=Geneation+ages+break+down&amp;gs_lp=Egxnd3Mtd2l6LXNlcnAiGUdlbmVhdGlvbiBhZ2VzIGJyZWFrIGRvd24yCBAAGBYYChgeMgYQABgWGB4yCxAAGIAEGIYDGIoFMgsQABiABBiGAxiKBTILEAAYgAQYhgMYigUyBRAAGO8FSNqCAVCYCljcgAFwBngAkAEFmAHSDaAB-n-qAQ0zLTUuMTQuMTEuOC0xuAEDyAEA-AEBmAIeoAKYXKgCFMICChAAGLADGNYEGEfCAgcQIxgnGOoCwgINEC4YxwEYJxjqAhivAcICChAjGPAFGCcY6gLCAgcQLhgnGOoCwgIXEAAYgAQYkQIYtAIY5wYYigUY6gLYAQHCAhAQABgDGLQCGOoCGI8B2AEBwgIKECMYgAQYJxiKBcICEBAuGIAEGMcBGCcYigUYrwHCAgsQABiABBiRAhiKBcICDhAuGIAEGLEDGNEDGMcBwgIIEAAYgAQYsQPCAgUQABiABMICERAuGIAEGLEDGNEDGIMBGMcBwgILEC4YgAQY0QMYxwHCAgQQIxgnwgIKEAAYgAQYQxiKBcICEBAAGIAEGLEDGEMYgwEYigXCAhYQLhiABBixAxjRAxhDGIMBGMcBGIoFwgILEAAYgAQYsQMYgwHCAh0QLhiABBjHARiKBRivARiXBRjcBBjeBBjgBNgBAcICDBAAGIAEGLEDGAoYC8ICBxAAGIAEGArCAgkQABiABBgKGAvCAgwQLhiABBixAxgKGAvCAg4QABiABBiRAhixAxiKBcICBxAAGIAEGA3CAgYQABgNGB6YAwzxBabwxmWvTOnsiAYBkAYIugYGCAEQARgBkgcKNi4zLTUuMTguMaAH5qICsgcIMy01LjE4LjG4B-RbwgcIMC4zLjI1LjLIB4sBgAgA&amp;sclient=gws-wiz-serp&amp;mstk=AUtExfCrsrlERvuSBxH1o2dMZRS2ZcHaH2O6aubsG_Cmfg-ykyUOjOmVFpDee2PNRUGuEzNLAnmUCn1GS2FJ9iYJi6-QfGAdIK0WutJchFaukKpQw272rt2I6Uvjb3IOYat33SPeuUFHzyeZGGbx9SKXS1EeBK0JfUvxnM_4J6UUeEnmn1U&amp;csui=3" TargetMode="External"/><Relationship Id="rId5" Type="http://schemas.openxmlformats.org/officeDocument/2006/relationships/hyperlink" Target="https://www.google.com/search?q=Millennials&amp;rlz=1C1GCEA_enUS1180US1181&amp;sca_esv=306f65148aa8d237&amp;biw=1280&amp;bih=551&amp;sxsrf=ANbL-n66qwFgKJrv7QoLfgoytXAhmyJHQg%3A1771429099308&amp;ei=69yVaYCLErjEp84P9omRyAo&amp;ved=2ahUKEwjWi9ffteOSAxUwN94AHWZ-KUgQgK4QegQIAxAH&amp;uact=5&amp;oq=Geneation+ages+break+down&amp;gs_lp=Egxnd3Mtd2l6LXNlcnAiGUdlbmVhdGlvbiBhZ2VzIGJyZWFrIGRvd24yCBAAGBYYChgeMgYQABgWGB4yCxAAGIAEGIYDGIoFMgsQABiABBiGAxiKBTILEAAYgAQYhgMYigUyBRAAGO8FSNqCAVCYCljcgAFwBngAkAEFmAHSDaAB-n-qAQ0zLTUuMTQuMTEuOC0xuAEDyAEA-AEBmAIeoAKYXKgCFMICChAAGLADGNYEGEfCAgcQIxgnGOoCwgINEC4YxwEYJxjqAhivAcICChAjGPAFGCcY6gLCAgcQLhgnGOoCwgIXEAAYgAQYkQIYtAIY5wYYigUY6gLYAQHCAhAQABgDGLQCGOoCGI8B2AEBwgIKECMYgAQYJxiKBcICEBAuGIAEGMcBGCcYigUYrwHCAgsQABiABBiRAhiKBcICDhAuGIAEGLEDGNEDGMcBwgIIEAAYgAQYsQPCAgUQABiABMICERAuGIAEGLEDGNEDGIMBGMcBwgILEC4YgAQY0QMYxwHCAgQQIxgnwgIKEAAYgAQYQxiKBcICEBAAGIAEGLEDGEMYgwEYigXCAhYQLhiABBixAxjRAxhDGIMBGMcBGIoFwgILEAAYgAQYsQMYgwHCAh0QLhiABBjHARiKBRivARiXBRjcBBjeBBjgBNgBAcICDBAAGIAEGLEDGAoYC8ICBxAAGIAEGArCAgkQABiABBgKGAvCAgwQLhiABBixAxgKGAvCAg4QABiABBiRAhixAxiKBcICBxAAGIAEGA3CAgYQABgNGB6YAwzxBabwxmWvTOnsiAYBkAYIugYGCAEQARgBkgcKNi4zLTUuMTguMaAH5qICsgcIMy01LjE4LjG4B-RbwgcIMC4zLjI1LjLIB4sBgAgA&amp;sclient=gws-wiz-serp&amp;mstk=AUtExfCrsrlERvuSBxH1o2dMZRS2ZcHaH2O6aubsG_Cmfg-ykyUOjOmVFpDee2PNRUGuEzNLAnmUCn1GS2FJ9iYJi6-QfGAdIK0WutJchFaukKpQw272rt2I6Uvjb3IOYat33SPeuUFHzyeZGGbx9SKXS1EeBK0JfUvxnM_4J6UUeEnmn1U&amp;csui=3" TargetMode="External"/><Relationship Id="rId4" Type="http://schemas.openxmlformats.org/officeDocument/2006/relationships/hyperlink" Target="https://www.google.com/search?q=Generation+X&amp;rlz=1C1GCEA_enUS1180US1181&amp;sca_esv=306f65148aa8d237&amp;biw=1280&amp;bih=551&amp;sxsrf=ANbL-n66qwFgKJrv7QoLfgoytXAhmyJHQg%3A1771429099308&amp;ei=69yVaYCLErjEp84P9omRyAo&amp;ved=2ahUKEwjWi9ffteOSAxUwN94AHWZ-KUgQgK4QegQIAxAJ&amp;uact=5&amp;oq=Geneation+ages+break+down&amp;gs_lp=Egxnd3Mtd2l6LXNlcnAiGUdlbmVhdGlvbiBhZ2VzIGJyZWFrIGRvd24yCBAAGBYYChgeMgYQABgWGB4yCxAAGIAEGIYDGIoFMgsQABiABBiGAxiKBTILEAAYgAQYhgMYigUyBRAAGO8FSNqCAVCYCljcgAFwBngAkAEFmAHSDaAB-n-qAQ0zLTUuMTQuMTEuOC0xuAEDyAEA-AEBmAIeoAKYXKgCFMICChAAGLADGNYEGEfCAgcQIxgnGOoCwgINEC4YxwEYJxjqAhivAcICChAjGPAFGCcY6gLCAgcQLhgnGOoCwgIXEAAYgAQYkQIYtAIY5wYYigUY6gLYAQHCAhAQABgDGLQCGOoCGI8B2AEBwgIKECMYgAQYJxiKBcICEBAuGIAEGMcBGCcYigUYrwHCAgsQABiABBiRAhiKBcICDhAuGIAEGLEDGNEDGMcBwgIIEAAYgAQYsQPCAgUQABiABMICERAuGIAEGLEDGNEDGIMBGMcBwgILEC4YgAQY0QMYxwHCAgQQIxgnwgIKEAAYgAQYQxiKBcICEBAAGIAEGLEDGEMYgwEYigXCAhYQLhiABBixAxjRAxhDGIMBGMcBGIoFwgILEAAYgAQYsQMYgwHCAh0QLhiABBjHARiKBRivARiXBRjcBBjeBBjgBNgBAcICDBAAGIAEGLEDGAoYC8ICBxAAGIAEGArCAgkQABiABBgKGAvCAgwQLhiABBixAxgKGAvCAg4QABiABBiRAhixAxiKBcICBxAAGIAEGA3CAgYQABgNGB6YAwzxBabwxmWvTOnsiAYBkAYIugYGCAEQARgBkgcKNi4zLTUuMTguMaAH5qICsgcIMy01LjE4LjG4B-RbwgcIMC4zLjI1LjLIB4sBgAgA&amp;sclient=gws-wiz-serp&amp;mstk=AUtExfCrsrlERvuSBxH1o2dMZRS2ZcHaH2O6aubsG_Cmfg-ykyUOjOmVFpDee2PNRUGuEzNLAnmUCn1GS2FJ9iYJi6-QfGAdIK0WutJchFaukKpQw272rt2I6Uvjb3IOYat33SPeuUFHzyeZGGbx9SKXS1EeBK0JfUvxnM_4J6UUeEnmn1U&amp;csui=3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mfc.org/uploads/GenerationalDifferencesChart.pdf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F271D-2FC7-2467-C948-3D660C67AA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2152" y="643944"/>
            <a:ext cx="8541851" cy="3406892"/>
          </a:xfrm>
        </p:spPr>
        <p:txBody>
          <a:bodyPr>
            <a:normAutofit fontScale="90000"/>
          </a:bodyPr>
          <a:lstStyle/>
          <a:p>
            <a:pPr algn="ctr"/>
            <a:br>
              <a:rPr lang="en-US" i="1" dirty="0"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en-US" i="1" dirty="0">
                <a:latin typeface="Calibri"/>
                <a:ea typeface="Calibri"/>
              </a:rPr>
            </a:br>
            <a:r>
              <a:rPr lang="en-US" sz="4900" i="1" dirty="0">
                <a:latin typeface="Times New Roman"/>
                <a:ea typeface="Calibri"/>
                <a:cs typeface="Times New Roman"/>
              </a:rPr>
              <a:t>Creating a </a:t>
            </a:r>
            <a:r>
              <a:rPr lang="en-US" sz="4900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Culture</a:t>
            </a:r>
            <a:r>
              <a:rPr lang="en-US" sz="4900" i="1" dirty="0">
                <a:latin typeface="Times New Roman"/>
                <a:ea typeface="Calibri"/>
                <a:cs typeface="Times New Roman"/>
              </a:rPr>
              <a:t> of Leadership</a:t>
            </a:r>
            <a:br>
              <a:rPr lang="en-US" sz="4900" i="1" dirty="0">
                <a:latin typeface="Times New Roman"/>
                <a:ea typeface="Calibri"/>
                <a:cs typeface="Times New Roman"/>
              </a:rPr>
            </a:br>
            <a:r>
              <a:rPr lang="en-US" sz="4900" i="1" dirty="0">
                <a:latin typeface="Times New Roman"/>
                <a:ea typeface="Calibri"/>
                <a:cs typeface="Times New Roman"/>
              </a:rPr>
              <a:t>&amp; PEOPLE</a:t>
            </a:r>
            <a:br>
              <a:rPr lang="en-US" sz="4900" i="1" dirty="0">
                <a:latin typeface="Times New Roman"/>
                <a:ea typeface="Calibri"/>
                <a:cs typeface="Times New Roman"/>
              </a:rPr>
            </a:br>
            <a:r>
              <a:rPr lang="en-US" sz="4900" i="1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sz="4900" i="1">
                <a:latin typeface="Times New Roman"/>
                <a:ea typeface="Calibri"/>
                <a:cs typeface="Times New Roman"/>
              </a:rPr>
              <a:t>that Support(s) </a:t>
            </a:r>
            <a:r>
              <a:rPr lang="en-US" sz="4900" i="1" dirty="0">
                <a:latin typeface="Times New Roman"/>
                <a:ea typeface="Calibri"/>
                <a:cs typeface="Times New Roman"/>
              </a:rPr>
              <a:t>Generational Diversity</a:t>
            </a:r>
            <a:r>
              <a:rPr lang="en-US" sz="6000" i="1" dirty="0">
                <a:latin typeface="Times New Roman"/>
                <a:ea typeface="Calibri"/>
                <a:cs typeface="Times New Roman"/>
              </a:rPr>
              <a:t> </a:t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sz="4000" dirty="0"/>
              <a:t>"</a:t>
            </a:r>
            <a:r>
              <a:rPr lang="en-US" sz="4000" i="1" dirty="0"/>
              <a:t>Avoiding Insufficient FUN-</a:t>
            </a:r>
            <a:r>
              <a:rPr lang="en-US" sz="4000" i="1" dirty="0">
                <a:solidFill>
                  <a:srgbClr val="FF0000"/>
                </a:solidFill>
              </a:rPr>
              <a:t>ds</a:t>
            </a:r>
            <a:r>
              <a:rPr lang="en-US" sz="4000" dirty="0"/>
              <a:t>"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2DEB5-38B7-589D-25F3-E5E424DAB8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205816"/>
            <a:ext cx="8722887" cy="1771436"/>
          </a:xfrm>
        </p:spPr>
        <p:txBody>
          <a:bodyPr>
            <a:normAutofit lnSpcReduction="10000"/>
          </a:bodyPr>
          <a:lstStyle/>
          <a:p>
            <a:pPr algn="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Martha J. Sales, Ed.D.</a:t>
            </a:r>
          </a:p>
          <a:p>
            <a:r>
              <a:rPr lang="en-US" sz="2000" dirty="0">
                <a:latin typeface="Times New Roman"/>
                <a:cs typeface="Times New Roman"/>
              </a:rPr>
              <a:t>Dean of Students &amp; Vice President of Student Experience </a:t>
            </a:r>
            <a:br>
              <a:rPr lang="en-US" sz="2000" dirty="0">
                <a:latin typeface="Times New Roman"/>
                <a:cs typeface="Times New Roman"/>
              </a:rPr>
            </a:br>
            <a:r>
              <a:rPr lang="en-US" sz="2000" dirty="0">
                <a:latin typeface="Times New Roman"/>
                <a:cs typeface="Times New Roman"/>
              </a:rPr>
              <a:t>Western Kentucky University</a:t>
            </a:r>
            <a:br>
              <a:rPr lang="en-US" sz="2000" dirty="0">
                <a:latin typeface="Times New Roman"/>
                <a:cs typeface="Times New Roman"/>
              </a:rPr>
            </a:br>
            <a:r>
              <a:rPr lang="en-US" sz="2000" dirty="0">
                <a:latin typeface="Times New Roman"/>
                <a:cs typeface="Times New Roman"/>
              </a:rPr>
              <a:t>BLESS 1 Consulting </a:t>
            </a:r>
          </a:p>
          <a:p>
            <a:pPr algn="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Marthajsalesdr@gmail.com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679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27C38-2CBF-C18F-1428-622FBFA34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4800" dirty="0"/>
              <a:t>Tell me WHO you SEE?</a:t>
            </a:r>
            <a:endParaRPr lang="en-US" sz="4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92C7F4-95F1-6D05-BE24-488AD5D55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69383"/>
            <a:ext cx="8596668" cy="447197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3200" dirty="0">
                <a:ea typeface="+mn-lt"/>
                <a:cs typeface="+mn-lt"/>
              </a:rPr>
              <a:t>Financial management is the </a:t>
            </a:r>
            <a:r>
              <a:rPr lang="en-US" sz="3200" dirty="0">
                <a:highlight>
                  <a:srgbClr val="FFFF00"/>
                </a:highlight>
                <a:ea typeface="+mn-lt"/>
                <a:cs typeface="+mn-lt"/>
              </a:rPr>
              <a:t>strategic planning</a:t>
            </a:r>
            <a:r>
              <a:rPr lang="en-US" sz="3200" dirty="0">
                <a:ea typeface="+mn-lt"/>
                <a:cs typeface="+mn-lt"/>
              </a:rPr>
              <a:t>, </a:t>
            </a:r>
            <a:r>
              <a:rPr lang="en-US" sz="3200" dirty="0">
                <a:highlight>
                  <a:srgbClr val="FFFF00"/>
                </a:highlight>
                <a:ea typeface="+mn-lt"/>
                <a:cs typeface="+mn-lt"/>
              </a:rPr>
              <a:t>organizing, directing,</a:t>
            </a:r>
            <a:r>
              <a:rPr lang="en-US" sz="3200" dirty="0">
                <a:ea typeface="+mn-lt"/>
                <a:cs typeface="+mn-lt"/>
              </a:rPr>
              <a:t> and </a:t>
            </a:r>
            <a:r>
              <a:rPr lang="en-US" sz="3200" dirty="0">
                <a:highlight>
                  <a:srgbClr val="FFFF00"/>
                </a:highlight>
                <a:ea typeface="+mn-lt"/>
                <a:cs typeface="+mn-lt"/>
              </a:rPr>
              <a:t>controlling</a:t>
            </a:r>
            <a:r>
              <a:rPr lang="en-US" sz="3200" dirty="0">
                <a:ea typeface="+mn-lt"/>
                <a:cs typeface="+mn-lt"/>
              </a:rPr>
              <a:t> of an organization's financial resources to </a:t>
            </a:r>
            <a:r>
              <a:rPr lang="en-US" sz="3200" dirty="0">
                <a:highlight>
                  <a:srgbClr val="FFFF00"/>
                </a:highlight>
                <a:ea typeface="+mn-lt"/>
                <a:cs typeface="+mn-lt"/>
              </a:rPr>
              <a:t>achieve goals</a:t>
            </a:r>
            <a:r>
              <a:rPr lang="en-US" sz="3200" dirty="0">
                <a:ea typeface="+mn-lt"/>
                <a:cs typeface="+mn-lt"/>
              </a:rPr>
              <a:t>, </a:t>
            </a:r>
            <a:r>
              <a:rPr lang="en-US" sz="3200" dirty="0">
                <a:highlight>
                  <a:srgbClr val="FFFF00"/>
                </a:highlight>
                <a:ea typeface="+mn-lt"/>
                <a:cs typeface="+mn-lt"/>
              </a:rPr>
              <a:t>maximize value</a:t>
            </a:r>
            <a:r>
              <a:rPr lang="en-US" sz="3200" dirty="0">
                <a:ea typeface="+mn-lt"/>
                <a:cs typeface="+mn-lt"/>
              </a:rPr>
              <a:t>, and ensure long-term </a:t>
            </a:r>
            <a:r>
              <a:rPr lang="en-US" sz="3200" dirty="0">
                <a:highlight>
                  <a:srgbClr val="FFFF00"/>
                </a:highlight>
                <a:ea typeface="+mn-lt"/>
                <a:cs typeface="+mn-lt"/>
              </a:rPr>
              <a:t>sustainability</a:t>
            </a:r>
            <a:r>
              <a:rPr lang="en-US" sz="3200" dirty="0">
                <a:solidFill>
                  <a:srgbClr val="0A0A0A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</a:rPr>
              <a:t>.</a:t>
            </a:r>
            <a:r>
              <a:rPr lang="en-US" sz="3200" dirty="0">
                <a:solidFill>
                  <a:srgbClr val="0A0A0A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 It involves </a:t>
            </a:r>
            <a:r>
              <a:rPr lang="en-US" sz="3200" dirty="0">
                <a:solidFill>
                  <a:srgbClr val="0A0A0A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</a:rPr>
              <a:t>managing</a:t>
            </a:r>
            <a:r>
              <a:rPr lang="en-US" sz="3200" dirty="0">
                <a:solidFill>
                  <a:srgbClr val="0A0A0A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 cash flow, making investment </a:t>
            </a:r>
            <a:r>
              <a:rPr lang="en-US" sz="3200" dirty="0">
                <a:solidFill>
                  <a:srgbClr val="0A0A0A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</a:rPr>
              <a:t>decisions</a:t>
            </a:r>
            <a:r>
              <a:rPr lang="en-US" sz="3200" dirty="0">
                <a:solidFill>
                  <a:srgbClr val="0A0A0A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, and </a:t>
            </a:r>
            <a:r>
              <a:rPr lang="en-US" sz="3200" dirty="0">
                <a:solidFill>
                  <a:srgbClr val="0A0A0A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</a:rPr>
              <a:t>optimizing</a:t>
            </a:r>
            <a:r>
              <a:rPr lang="en-US" sz="3200" dirty="0">
                <a:solidFill>
                  <a:srgbClr val="0A0A0A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 capital </a:t>
            </a:r>
            <a:r>
              <a:rPr lang="en-US" sz="3200" dirty="0">
                <a:solidFill>
                  <a:srgbClr val="0A0A0A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</a:rPr>
              <a:t>structur</a:t>
            </a:r>
            <a:r>
              <a:rPr lang="en-US" sz="3200" dirty="0">
                <a:solidFill>
                  <a:srgbClr val="0A0A0A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e (debt/equity) to </a:t>
            </a:r>
            <a:r>
              <a:rPr lang="en-US" sz="3200" dirty="0">
                <a:solidFill>
                  <a:srgbClr val="0A0A0A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</a:rPr>
              <a:t>balance</a:t>
            </a:r>
            <a:r>
              <a:rPr lang="en-US" sz="3200" dirty="0">
                <a:solidFill>
                  <a:srgbClr val="0A0A0A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 profitability with financial risk.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992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9F946-D149-C7BF-EA50-1228E8A6A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609834"/>
          </a:xfrm>
        </p:spPr>
        <p:txBody>
          <a:bodyPr/>
          <a:lstStyle/>
          <a:p>
            <a:pPr algn="ctr"/>
            <a:r>
              <a:rPr lang="en-US" dirty="0"/>
              <a:t>What is Generational Diversity</a:t>
            </a:r>
            <a:br>
              <a:rPr lang="en-US"/>
            </a:br>
            <a:r>
              <a:rPr lang="en-US"/>
              <a:t>in the WORKPLACE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07D95-D426-32AD-3874-FC4F51586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46442"/>
            <a:ext cx="8596668" cy="419492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US" sz="3200" dirty="0">
                <a:solidFill>
                  <a:srgbClr val="474747"/>
                </a:solidFill>
                <a:highlight>
                  <a:srgbClr val="FFFFFF"/>
                </a:highlight>
                <a:ea typeface="+mn-lt"/>
                <a:cs typeface="+mn-lt"/>
              </a:rPr>
              <a:t>The term 'generational diversity' refers to </a:t>
            </a:r>
            <a:r>
              <a:rPr lang="en-US" sz="3200" dirty="0">
                <a:solidFill>
                  <a:srgbClr val="040C28"/>
                </a:solidFill>
                <a:highlight>
                  <a:srgbClr val="D3E3FD"/>
                </a:highlight>
                <a:ea typeface="+mn-lt"/>
                <a:cs typeface="+mn-lt"/>
              </a:rPr>
              <a:t>the presence of different age groups within a population, community, or in the WORKPLACE</a:t>
            </a:r>
            <a:r>
              <a:rPr lang="en-US" sz="3200" dirty="0">
                <a:solidFill>
                  <a:srgbClr val="474747"/>
                </a:solidFill>
                <a:highlight>
                  <a:srgbClr val="FFFFFF"/>
                </a:highlight>
                <a:ea typeface="+mn-lt"/>
                <a:cs typeface="+mn-lt"/>
              </a:rPr>
              <a:t> —each with their own characteristics, experiences, perspectives and values—.</a:t>
            </a:r>
          </a:p>
          <a:p>
            <a:pPr marL="0" indent="0" algn="ctr">
              <a:buNone/>
            </a:pPr>
            <a:r>
              <a:rPr lang="en-US" dirty="0">
                <a:highlight>
                  <a:srgbClr val="FFFFFF"/>
                </a:highlight>
              </a:rPr>
              <a:t>Generational diversity refers to </a:t>
            </a:r>
            <a:r>
              <a:rPr lang="en-US" b="1" dirty="0">
                <a:highlight>
                  <a:srgbClr val="FFFFFF"/>
                </a:highlight>
              </a:rPr>
              <a:t>having a vast range of ages represented in the workplace</a:t>
            </a:r>
            <a:r>
              <a:rPr lang="en-US" dirty="0">
                <a:highlight>
                  <a:srgbClr val="FFFFFF"/>
                </a:highlight>
              </a:rPr>
              <a:t>. Sometimes, the concept measures workforce ages on a broad scale.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85725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in a garment&#10;&#10;AI-generated content may be incorrect.">
            <a:extLst>
              <a:ext uri="{FF2B5EF4-FFF2-40B4-BE49-F238E27FC236}">
                <a16:creationId xmlns:a16="http://schemas.microsoft.com/office/drawing/2014/main" id="{F3093432-E7B7-80F4-3073-42D008613C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529" r="-2" b="11902"/>
          <a:stretch>
            <a:fillRect/>
          </a:stretch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15163A-21ED-56D0-1A40-603841F8F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609600"/>
            <a:ext cx="5314950" cy="1550988"/>
          </a:xfrm>
        </p:spPr>
        <p:txBody>
          <a:bodyPr>
            <a:noAutofit/>
          </a:bodyPr>
          <a:lstStyle/>
          <a:p>
            <a:r>
              <a:rPr lang="en-US" sz="4800" dirty="0"/>
              <a:t>LEADERSHIP SUCKS!........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9F247-6333-57F3-5A92-7712D4BB9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851122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800" dirty="0"/>
              <a:t>IF </a:t>
            </a:r>
            <a:r>
              <a:rPr lang="en-US" sz="8800" dirty="0">
                <a:solidFill>
                  <a:srgbClr val="FF0000"/>
                </a:solidFill>
              </a:rPr>
              <a:t>YOU</a:t>
            </a:r>
            <a:r>
              <a:rPr lang="en-US" sz="8800" dirty="0"/>
              <a:t> DO IT RIGHT!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649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CA8D6-D1F9-32DA-CC84-11E80F4F9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WHO IS IN THE HOUSE TODAY????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B7828-CA92-19C8-424B-9B7020E93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58687"/>
            <a:ext cx="8596668" cy="4789714"/>
          </a:xfrm>
        </p:spPr>
        <p:txBody>
          <a:bodyPr>
            <a:noAutofit/>
          </a:bodyPr>
          <a:lstStyle/>
          <a:p>
            <a:r>
              <a:rPr lang="en-US" sz="2000" b="1" dirty="0">
                <a:hlinkClick r:id="rId2"/>
              </a:rPr>
              <a:t>The Silent Generation</a:t>
            </a:r>
            <a:r>
              <a:rPr lang="en-US" sz="2000" b="1" dirty="0"/>
              <a:t> (1928–1945):</a:t>
            </a:r>
            <a:r>
              <a:rPr lang="en-US" sz="2000" dirty="0"/>
              <a:t> Currently 81–98 years old. Born during the Great Depression and World War II.</a:t>
            </a:r>
          </a:p>
          <a:p>
            <a:r>
              <a:rPr lang="en-US" sz="2000" b="1" dirty="0">
                <a:hlinkClick r:id="rId3"/>
              </a:rPr>
              <a:t>Baby Boomers</a:t>
            </a:r>
            <a:r>
              <a:rPr lang="en-US" sz="2000" b="1" dirty="0"/>
              <a:t> (1946–1964):</a:t>
            </a:r>
            <a:r>
              <a:rPr lang="en-US" sz="2000" dirty="0"/>
              <a:t> Currently 62–80 years old. A large, influential generation born post-WWII.</a:t>
            </a:r>
          </a:p>
          <a:p>
            <a:r>
              <a:rPr lang="en-US" sz="2000" b="1" dirty="0">
                <a:hlinkClick r:id="rId4"/>
              </a:rPr>
              <a:t>Generation X</a:t>
            </a:r>
            <a:r>
              <a:rPr lang="en-US" sz="2000" b="1" dirty="0"/>
              <a:t> (1965–1980):</a:t>
            </a:r>
            <a:r>
              <a:rPr lang="en-US" sz="2000" dirty="0"/>
              <a:t> Currently 46–61 years old. Often called the "middle child" generation, known for being self-reliant.</a:t>
            </a:r>
          </a:p>
          <a:p>
            <a:r>
              <a:rPr lang="en-US" sz="2000" b="1" dirty="0">
                <a:hlinkClick r:id="rId5"/>
              </a:rPr>
              <a:t>Millennials</a:t>
            </a:r>
            <a:r>
              <a:rPr lang="en-US" sz="2000" b="1" dirty="0"/>
              <a:t>/Gen Y (1981–1996):</a:t>
            </a:r>
            <a:r>
              <a:rPr lang="en-US" sz="2000" dirty="0"/>
              <a:t> Currently 30–45 years old. The first generation to come of age with the internet, experiencing both pre- and post-digital life.</a:t>
            </a:r>
          </a:p>
          <a:p>
            <a:r>
              <a:rPr lang="en-US" sz="2000" b="1" dirty="0">
                <a:hlinkClick r:id="rId6"/>
              </a:rPr>
              <a:t>Generation Z</a:t>
            </a:r>
            <a:r>
              <a:rPr lang="en-US" sz="2000" b="1" dirty="0"/>
              <a:t> (1997–2012):</a:t>
            </a:r>
            <a:r>
              <a:rPr lang="en-US" sz="2000" dirty="0"/>
              <a:t> Currently 14–29 years old. Known as digital natives, they are diverse, pragmatic, and highly tech-savvy.</a:t>
            </a:r>
          </a:p>
          <a:p>
            <a:r>
              <a:rPr lang="en-US" sz="2000" b="1" dirty="0">
                <a:hlinkClick r:id="rId7"/>
              </a:rPr>
              <a:t>Generation Alpha</a:t>
            </a:r>
            <a:r>
              <a:rPr lang="en-US" sz="2000" b="1" dirty="0"/>
              <a:t> (2012–2024):</a:t>
            </a:r>
            <a:r>
              <a:rPr lang="en-US" sz="2000" dirty="0"/>
              <a:t> Children and young teenagers, often the children of Millennials, defined by pervasive technology.</a:t>
            </a:r>
          </a:p>
          <a:p>
            <a:pPr algn="ctr"/>
            <a:r>
              <a:rPr lang="en-US" sz="2000" dirty="0"/>
              <a:t>GEN Beta---(2025-2039)</a:t>
            </a:r>
          </a:p>
        </p:txBody>
      </p:sp>
    </p:spTree>
    <p:extLst>
      <p:ext uri="{BB962C8B-B14F-4D97-AF65-F5344CB8AC3E}">
        <p14:creationId xmlns:p14="http://schemas.microsoft.com/office/powerpoint/2010/main" val="1667904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5" name="Group 2054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56" name="Straight Connector 2055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7" name="Straight Connector 2056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58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59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60" name="Isosceles Triangle 2059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61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62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63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64" name="Isosceles Triangle 2063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65" name="Isosceles Triangle 2064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067" name="Rectangle 2066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69" name="Group 2068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70" name="Straight Connector 2069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71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72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73" name="Isosceles Triangle 2072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74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75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76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77" name="Isosceles Triangle 2076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78" name="Isosceles Triangle 2077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080" name="Rectangle 2079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5817D37-8F70-14EF-E4C2-5C9C144989A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42" r="1" b="14050"/>
          <a:stretch>
            <a:fillRect/>
          </a:stretch>
        </p:blipFill>
        <p:spPr bwMode="auto">
          <a:xfrm>
            <a:off x="568452" y="571500"/>
            <a:ext cx="1105509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6129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05" name="Group 4104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106" name="Straight Connector 4105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07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108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109" name="Isosceles Triangle 4108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110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111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112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113" name="Isosceles Triangle 4112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114" name="Isosceles Triangle 4113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4116" name="Rectangle 4115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D689C60-5B42-7CD2-2557-FE27B5010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2" r="1" b="1"/>
          <a:stretch>
            <a:fillRect/>
          </a:stretch>
        </p:blipFill>
        <p:spPr bwMode="auto">
          <a:xfrm>
            <a:off x="568452" y="571500"/>
            <a:ext cx="1105509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137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6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7" name="Isosceles Triangle 76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8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9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0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1" name="Isosceles Triangle 80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2" name="Isosceles Triangle 81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8301227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Side-Eyes Chloe meme">
            <a:extLst>
              <a:ext uri="{FF2B5EF4-FFF2-40B4-BE49-F238E27FC236}">
                <a16:creationId xmlns:a16="http://schemas.microsoft.com/office/drawing/2014/main" id="{AA5D9169-2128-7DF9-132A-B1A053429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5798" y="1131994"/>
            <a:ext cx="7168742" cy="459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526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0" name="Group 70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1" name="Straight Connector 72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52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6" name="Isosceles Triangle 75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53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8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54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0" name="Isosceles Triangle 79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55" name="Isosceles Triangle 80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E17D2A4-C2FC-3B5A-D48C-6CBF5DC89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6337" y="304532"/>
            <a:ext cx="5133930" cy="527945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6600" dirty="0"/>
              <a:t>Can</a:t>
            </a:r>
            <a:r>
              <a:rPr lang="en-US" sz="6600" kern="1200" dirty="0">
                <a:latin typeface="+mj-lt"/>
                <a:ea typeface="+mj-ea"/>
                <a:cs typeface="+mj-cs"/>
              </a:rPr>
              <a:t> </a:t>
            </a:r>
            <a:br>
              <a:rPr lang="en-US" sz="6600" dirty="0"/>
            </a:br>
            <a:r>
              <a:rPr lang="en-US" sz="6600" dirty="0">
                <a:solidFill>
                  <a:srgbClr val="FF0000"/>
                </a:solidFill>
              </a:rPr>
              <a:t>STOP</a:t>
            </a:r>
            <a:r>
              <a:rPr lang="en-US" sz="6600" dirty="0"/>
              <a:t> </a:t>
            </a:r>
            <a:br>
              <a:rPr lang="en-US" sz="6600" dirty="0"/>
            </a:br>
            <a:r>
              <a:rPr lang="en-US" sz="6600" dirty="0"/>
              <a:t>The </a:t>
            </a:r>
            <a:br>
              <a:rPr lang="en-US" sz="6600" dirty="0"/>
            </a:br>
            <a:r>
              <a:rPr lang="en-US" sz="6600" dirty="0"/>
              <a:t>"Overdraft"-with the right </a:t>
            </a:r>
            <a:r>
              <a:rPr lang="en-US" sz="6600" dirty="0">
                <a:solidFill>
                  <a:srgbClr val="FF0000"/>
                </a:solidFill>
              </a:rPr>
              <a:t>Connection</a:t>
            </a:r>
            <a:r>
              <a:rPr lang="en-US" sz="7200" dirty="0"/>
              <a:t>!</a:t>
            </a:r>
            <a:r>
              <a:rPr lang="en-US" sz="7200" kern="1200" dirty="0"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056" name="Isosceles Triangle 82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026" name="Picture 2" descr="You button clip art at vector clip art png - Clipartix">
            <a:extLst>
              <a:ext uri="{FF2B5EF4-FFF2-40B4-BE49-F238E27FC236}">
                <a16:creationId xmlns:a16="http://schemas.microsoft.com/office/drawing/2014/main" id="{39860254-59F4-2F7D-2687-999515BFF0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0" r="7929"/>
          <a:stretch/>
        </p:blipFill>
        <p:spPr bwMode="auto">
          <a:xfrm>
            <a:off x="888604" y="1267868"/>
            <a:ext cx="3765692" cy="433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797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A37DA-D6CF-D41F-DD16-E438E3966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MANAGING MULTIPLE GENERATIONS IN TODAY’S ENVIRONMENT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60D41-2245-A930-B92E-709054607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WORLD EVENTS DURING FORMATIVE YEARS</a:t>
            </a:r>
          </a:p>
          <a:p>
            <a:r>
              <a:rPr lang="en-US" sz="3200" dirty="0"/>
              <a:t>VIEWS TOWARD AUTHORITY</a:t>
            </a:r>
          </a:p>
          <a:p>
            <a:r>
              <a:rPr lang="en-US" sz="3200" dirty="0"/>
              <a:t>WHO SHOULD LEAD</a:t>
            </a:r>
          </a:p>
          <a:p>
            <a:r>
              <a:rPr lang="en-US" sz="3200" dirty="0"/>
              <a:t>VIEWS TOWARD WORK ETHIC</a:t>
            </a:r>
          </a:p>
          <a:p>
            <a:r>
              <a:rPr lang="en-US" sz="3200" dirty="0"/>
              <a:t>MOTIVATING MESSAGE</a:t>
            </a:r>
          </a:p>
          <a:p>
            <a:r>
              <a:rPr lang="en-US" sz="3200" dirty="0"/>
              <a:t>COMMUNICATION PREFERENCES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928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79EEC-43D2-67AD-D9DD-5CEF4A1A3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to LEAD PEOPLE-older, younger and WILDLY Different than YOU!!!!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A3825A7-3188-778B-7E41-F098BCF6C2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904400"/>
              </p:ext>
            </p:extLst>
          </p:nvPr>
        </p:nvGraphicFramePr>
        <p:xfrm>
          <a:off x="457200" y="1752600"/>
          <a:ext cx="9702800" cy="5140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02800">
                  <a:extLst>
                    <a:ext uri="{9D8B030D-6E8A-4147-A177-3AD203B41FA5}">
                      <a16:colId xmlns:a16="http://schemas.microsoft.com/office/drawing/2014/main" val="1380002335"/>
                    </a:ext>
                  </a:extLst>
                </a:gridCol>
              </a:tblGrid>
              <a:tr h="5140234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What They Value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How They Like to Work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How They Prefer to Connect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What They Appreciate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How They Want Feeback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What Motivate Them to Stay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What Breaks Their Trust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How to Support Them Best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0536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9540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1DC778F-EF1A-4C1B-B1AD-BA37A74E5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613FCDB4-670C-4568-96EE-093382A9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8DB0D7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omments, Questions &amp; Suggestions">
            <a:extLst>
              <a:ext uri="{FF2B5EF4-FFF2-40B4-BE49-F238E27FC236}">
                <a16:creationId xmlns:a16="http://schemas.microsoft.com/office/drawing/2014/main" id="{3BA26B1F-1C95-6523-19F7-A5F5DED17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0" r="-1" b="7847"/>
          <a:stretch>
            <a:fillRect/>
          </a:stretch>
        </p:blipFill>
        <p:spPr bwMode="auto">
          <a:xfrm>
            <a:off x="643467" y="643467"/>
            <a:ext cx="10905066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743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C842D-FA82-93D7-DAD2-1BC58C85C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1080655"/>
            <a:ext cx="8596668" cy="3446793"/>
          </a:xfrm>
        </p:spPr>
        <p:txBody>
          <a:bodyPr>
            <a:normAutofit fontScale="90000"/>
          </a:bodyPr>
          <a:lstStyle/>
          <a:p>
            <a:r>
              <a:rPr lang="en-US" sz="2000" dirty="0"/>
              <a:t>Additional Resources Stillman, D., &amp; Stillman, J. (2017). Gen Z @ work: How the next generation is transforming. New York, NY: HarperCollins Publishers. 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 err="1"/>
              <a:t>Talmon</a:t>
            </a:r>
            <a:r>
              <a:rPr lang="en-US" sz="2000" dirty="0"/>
              <a:t>, G. A., &amp; Beck-</a:t>
            </a:r>
            <a:r>
              <a:rPr lang="en-US" sz="2000" dirty="0" err="1"/>
              <a:t>Dallahan</a:t>
            </a:r>
            <a:r>
              <a:rPr lang="en-US" sz="2000" dirty="0"/>
              <a:t>, G., Eds. (2017). Mind the gap: Generational differences in medical education. Syracuse, NY: </a:t>
            </a:r>
            <a:r>
              <a:rPr lang="en-US" sz="2000" dirty="0" err="1"/>
              <a:t>Gegensatz</a:t>
            </a:r>
            <a:r>
              <a:rPr lang="en-US" sz="2000" dirty="0"/>
              <a:t> Press. 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Generational Differences Chart retrieved from </a:t>
            </a:r>
            <a:r>
              <a:rPr lang="en-US" sz="2000" dirty="0">
                <a:hlinkClick r:id="rId2"/>
              </a:rPr>
              <a:t>http://www.wmfc.org/uploads/GenerationalDifferencesChart.pdf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https://www.bscai.org/Contractor-Connections-Hub/BSCAI-News/managing-five-generations-in-the-workplace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60040-258B-2A4A-8D01-76C582A055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263386946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1925</TotalTime>
  <Words>540</Words>
  <Application>Microsoft Office PowerPoint</Application>
  <PresentationFormat>Widescreen</PresentationFormat>
  <Paragraphs>40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Roboto</vt:lpstr>
      <vt:lpstr>Times New Roman</vt:lpstr>
      <vt:lpstr>Trebuchet MS</vt:lpstr>
      <vt:lpstr>Wingdings 3</vt:lpstr>
      <vt:lpstr>Facet</vt:lpstr>
      <vt:lpstr>  Creating a Culture of Leadership &amp; PEOPLE  that Support(s) Generational Diversity  "Avoiding Insufficient FUN-ds"</vt:lpstr>
      <vt:lpstr>Tell me WHO you SEE?</vt:lpstr>
      <vt:lpstr>What is Generational Diversity in the WORKPLACE?</vt:lpstr>
      <vt:lpstr>LEADERSHIP SUCKS!........</vt:lpstr>
      <vt:lpstr>WHO IS IN THE HOUSE TODAY????</vt:lpstr>
      <vt:lpstr>PowerPoint Presentation</vt:lpstr>
      <vt:lpstr>PowerPoint Presentation</vt:lpstr>
      <vt:lpstr>PowerPoint Presentation</vt:lpstr>
      <vt:lpstr>Can  STOP  The  "Overdraft"-with the right Connection! </vt:lpstr>
      <vt:lpstr>MANAGING MULTIPLE GENERATIONS IN TODAY’S ENVIRONMENT </vt:lpstr>
      <vt:lpstr>How to LEAD PEOPLE-older, younger and WILDLY Different than YOU!!!!</vt:lpstr>
      <vt:lpstr>PowerPoint Presentation</vt:lpstr>
      <vt:lpstr>Additional Resources Stillman, D., &amp; Stillman, J. (2017). Gen Z @ work: How the next generation is transforming. New York, NY: HarperCollins Publishers.   Talmon, G. A., &amp; Beck-Dallahan, G., Eds. (2017). Mind the gap: Generational differences in medical education. Syracuse, NY: Gegensatz Press.   Generational Differences Chart retrieved from http://www.wmfc.org/uploads/GenerationalDifferencesChart.pdf  https://www.bscai.org/Contractor-Connections-Hub/BSCAI-News/managing-five-generations-in-the-workplace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Boards, Amber</dc:creator>
  <cp:lastModifiedBy>Sales, Martha</cp:lastModifiedBy>
  <cp:revision>106</cp:revision>
  <cp:lastPrinted>2022-05-24T21:12:32Z</cp:lastPrinted>
  <dcterms:created xsi:type="dcterms:W3CDTF">2022-05-24T16:31:29Z</dcterms:created>
  <dcterms:modified xsi:type="dcterms:W3CDTF">2026-02-19T16:19:32Z</dcterms:modified>
</cp:coreProperties>
</file>